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29"/>
  </p:handoutMasterIdLst>
  <p:sldIdLst>
    <p:sldId id="321" r:id="rId3"/>
    <p:sldId id="263" r:id="rId4"/>
    <p:sldId id="264" r:id="rId6"/>
    <p:sldId id="265" r:id="rId7"/>
    <p:sldId id="297" r:id="rId8"/>
    <p:sldId id="269" r:id="rId9"/>
    <p:sldId id="271" r:id="rId10"/>
    <p:sldId id="276" r:id="rId11"/>
    <p:sldId id="287" r:id="rId12"/>
    <p:sldId id="282" r:id="rId13"/>
    <p:sldId id="292" r:id="rId14"/>
    <p:sldId id="298" r:id="rId15"/>
    <p:sldId id="295" r:id="rId16"/>
    <p:sldId id="299" r:id="rId17"/>
    <p:sldId id="300" r:id="rId18"/>
    <p:sldId id="296" r:id="rId19"/>
    <p:sldId id="305" r:id="rId20"/>
    <p:sldId id="306" r:id="rId21"/>
    <p:sldId id="301" r:id="rId22"/>
    <p:sldId id="302" r:id="rId23"/>
    <p:sldId id="303" r:id="rId24"/>
    <p:sldId id="304" r:id="rId25"/>
    <p:sldId id="307" r:id="rId26"/>
    <p:sldId id="294" r:id="rId27"/>
    <p:sldId id="289" r:id="rId28"/>
  </p:sldIdLst>
  <p:sldSz cx="9144000" cy="6858000" type="screen4x3"/>
  <p:notesSz cx="6858000" cy="9144000"/>
  <p:defaultTextStyle>
    <a:defPPr>
      <a:defRPr lang="en-I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E0F"/>
    <a:srgbClr val="E8ECE7"/>
    <a:srgbClr val="DEF6DA"/>
    <a:srgbClr val="EC4D28"/>
    <a:srgbClr val="D03612"/>
    <a:srgbClr val="D50303"/>
    <a:srgbClr val="F53737"/>
    <a:srgbClr val="F9302B"/>
    <a:srgbClr val="F42424"/>
    <a:srgbClr val="66B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153" autoAdjust="0"/>
    <p:restoredTop sz="86423" autoAdjust="0"/>
  </p:normalViewPr>
  <p:slideViewPr>
    <p:cSldViewPr snapToObjects="1">
      <p:cViewPr>
        <p:scale>
          <a:sx n="50" d="100"/>
          <a:sy n="50" d="100"/>
        </p:scale>
        <p:origin x="-2336" y="-452"/>
      </p:cViewPr>
      <p:guideLst>
        <p:guide orient="horz" pos="215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1" d="100"/>
          <a:sy n="51" d="100"/>
        </p:scale>
        <p:origin x="-2692" y="-84"/>
      </p:cViewPr>
      <p:guideLst>
        <p:guide orient="horz" pos="287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520E1-70C2-4B1A-B0C3-FB0407B61644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575E9-DA99-4C55-8772-EB783FA45BB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1B9110-D680-4CC2-8A5D-DF2EDEFCD5BC}" type="datetimeFigureOut">
              <a:rPr lang="en-US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0432438-A4C0-44F6-9865-E87C0EA1E0DF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432438-A4C0-44F6-9865-E87C0EA1E0DF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1B55A6-1B19-4E15-BE1C-B56FE5C09D60}" type="datetime1">
              <a:rPr lang="en-US" smtClean="0"/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6B88F1-41B5-4C10-9B26-055F256C73A7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7D644-5B56-4E6C-A048-29480927B869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C85A24-B3B3-4919-A7BC-950ECDF364EF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5EA33-2237-4C79-93B2-71CCB083875D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1B55A6-1B19-4E15-BE1C-B56FE5C09D6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1B55A6-1B19-4E15-BE1C-B56FE5C09D6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2018\HITAM\001 NAAC Presentation\ARTWORK\03 HITAM Inside 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3375" y="152400"/>
            <a:ext cx="8229600" cy="533400"/>
          </a:xfrm>
        </p:spPr>
        <p:txBody>
          <a:bodyPr>
            <a:normAutofit/>
          </a:bodyPr>
          <a:lstStyle>
            <a:lvl1pPr algn="l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62000"/>
          </a:xfrm>
          <a:prstGeom prst="rect">
            <a:avLst/>
          </a:prstGeom>
          <a:gradFill flip="none" rotWithShape="1">
            <a:gsLst>
              <a:gs pos="0">
                <a:srgbClr val="CB2E0F"/>
              </a:gs>
              <a:gs pos="100000">
                <a:schemeClr val="accent5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Diagonal Corners Rounded 5"/>
          <p:cNvSpPr/>
          <p:nvPr userDrawn="1"/>
        </p:nvSpPr>
        <p:spPr>
          <a:xfrm>
            <a:off x="7526747" y="0"/>
            <a:ext cx="1144588" cy="1066800"/>
          </a:xfrm>
          <a:prstGeom prst="round2Diag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108" name="Picture 4" descr="Best Engineering College in Hyderabad | EAMCET CODE: KMI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747" y="128588"/>
            <a:ext cx="1119445" cy="8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F9CC9C-B812-4423-AB21-68DD2FE3DAD3}" type="datetime1">
              <a:rPr lang="en-US" smtClean="0"/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:\2018\HITAM\001 NAAC Presentation\ARTWORK\03 HITAM Coverpage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521452"/>
            <a:ext cx="457200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/>
              <a:t>© Copyrights 2018 HITAM. All rights reserved.</a:t>
            </a:r>
            <a:endParaRPr lang="en-US" altLang="en-US" sz="70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431213" y="6521452"/>
            <a:ext cx="45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4022C92D-7276-465E-A4E2-D310489A8F74}" type="slidenum">
              <a:rPr lang="en-US" altLang="en-US" sz="1000">
                <a:solidFill>
                  <a:srgbClr val="3C3C3C"/>
                </a:solidFill>
              </a:rPr>
            </a:fld>
            <a:endParaRPr lang="en-US" altLang="en-US" sz="1000">
              <a:solidFill>
                <a:srgbClr val="3C3C3C"/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19D3D-9E86-4145-80B4-947BB5CFCAE7}" type="datetime1">
              <a:rPr lang="en-US" smtClean="0"/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19BD1A050H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28968-E7D8-4DDD-90BE-F1DF4576482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:\2018\HITAM\001 NAAC Presentation\ARTWORK\03 HITAM Section Divider_v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521452"/>
            <a:ext cx="457200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/>
              <a:t>© Copyrights 2018 HITAM. All rights reserved.</a:t>
            </a:r>
            <a:endParaRPr lang="en-US" altLang="en-US" sz="70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431213" y="6521452"/>
            <a:ext cx="45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F5CEEBEC-433C-4212-B351-F394305B31E8}" type="slidenum">
              <a:rPr lang="en-US" altLang="en-US" sz="1000">
                <a:solidFill>
                  <a:srgbClr val="3C3C3C"/>
                </a:solidFill>
              </a:rPr>
            </a:fld>
            <a:endParaRPr lang="en-US" altLang="en-US" sz="100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F:\2018\HITAM\001 NAAC Presentation\ARTWORK\03 HITAM Thank you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381000" y="6521452"/>
            <a:ext cx="457200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/>
              <a:t>© Copyrights 2018 HITAM. All rights reserved.</a:t>
            </a:r>
            <a:endParaRPr lang="en-US" altLang="en-US" sz="70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431213" y="6521452"/>
            <a:ext cx="45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04E2018-1719-4613-8582-648050747D56}" type="slidenum">
              <a:rPr lang="en-US" altLang="en-US" sz="1000">
                <a:solidFill>
                  <a:srgbClr val="3C3C3C"/>
                </a:solidFill>
              </a:rPr>
            </a:fld>
            <a:endParaRPr lang="en-US" altLang="en-US" sz="1000">
              <a:solidFill>
                <a:srgbClr val="3C3C3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1B55A6-1B19-4E15-BE1C-B56FE5C09D60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2D8595-2CAA-4F21-9D7D-C30F9DAB54AC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10E33-0378-4D81-9BA4-FECD95ECA7C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928ED1-6D2C-4EC4-BC8C-071C60897D93}" type="datetime1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93AC404-D816-467B-86A9-60AC2AB3C910}" type="slidenum">
              <a:rPr lang="en-US" altLang="en-US" smtClean="0"/>
            </a:fld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47CB74-FAC8-44B8-9C5C-59F5C613AB07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7F9F8-58B9-4037-B1E7-44EBDA6BF3D5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0D1F4-7AA3-40D8-A07E-E923D7122567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441D2A5-CED7-40B3-8D1A-650FD25A9F01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>
              <a:defRPr/>
            </a:pPr>
            <a:fld id="{202E8AB4-AF0F-4D09-9742-3DE3973C1D1D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D36DF-1432-40C1-B129-43409F3FAC5A}" type="slidenum">
              <a:rPr lang="en-US" altLang="en-US" smtClean="0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fld id="{A51B55A6-1B19-4E15-BE1C-B56FE5C09D60}" type="datetime1">
              <a:rPr lang="en-US" smtClean="0"/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19BD1A050H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0D5B314-4DD8-408B-A8E2-F942839289AB}" type="slidenum">
              <a:rPr lang="en-US" altLang="en-US" smtClean="0"/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 panose="05020102010507070707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panose="020B0604020202020204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panose="020B0604020202020204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panose="020B0604020202020204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brain"/>
          <p:cNvPicPr>
            <a:picLocks noChangeAspect="1"/>
          </p:cNvPicPr>
          <p:nvPr/>
        </p:nvPicPr>
        <p:blipFill>
          <a:blip r:embed="rId1"/>
          <a:srcRect b="1969"/>
          <a:stretch>
            <a:fillRect/>
          </a:stretch>
        </p:blipFill>
        <p:spPr>
          <a:xfrm>
            <a:off x="4290695" y="1524000"/>
            <a:ext cx="4853305" cy="53333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28600" y="1066800"/>
            <a:ext cx="58464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sym typeface="+mn-ea"/>
              </a:rPr>
              <a:t>BRAIN TUMOR PREDICTION USING 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sym typeface="+mn-ea"/>
              </a:rPr>
              <a:t>CONVOLUTIONAL NEURAL NETWORK (CNN) AND COMPARISON OF VARIOUS MODELS</a:t>
            </a:r>
            <a:endParaRPr lang="en-US" sz="2400" b="1"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6324" name="Picture 4" descr="Keshav Memorial Institute of Technology alumni Gro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70" y="0"/>
            <a:ext cx="2174875" cy="872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/>
          <p:nvPr/>
        </p:nvSpPr>
        <p:spPr>
          <a:xfrm>
            <a:off x="152400" y="3048000"/>
            <a:ext cx="41960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IN" sz="1800" dirty="0" smtClean="0">
                <a:solidFill>
                  <a:schemeClr val="bg1"/>
                </a:solidFill>
                <a:sym typeface="+mn-ea"/>
              </a:rPr>
              <a:t>B. </a:t>
            </a:r>
            <a:r>
              <a:rPr lang="en-IN" sz="1800" dirty="0" err="1" smtClean="0">
                <a:solidFill>
                  <a:schemeClr val="bg1"/>
                </a:solidFill>
                <a:sym typeface="+mn-ea"/>
              </a:rPr>
              <a:t>Amarnath</a:t>
            </a:r>
            <a:r>
              <a:rPr lang="en-US" altLang="en-IN" sz="1800" dirty="0" err="1" smtClean="0">
                <a:solidFill>
                  <a:schemeClr val="bg1"/>
                </a:solidFill>
                <a:sym typeface="+mn-ea"/>
              </a:rPr>
              <a:t>                   </a:t>
            </a:r>
            <a:r>
              <a:rPr lang="en-IN" sz="1800" dirty="0" smtClean="0">
                <a:solidFill>
                  <a:schemeClr val="bg1"/>
                </a:solidFill>
                <a:sym typeface="+mn-ea"/>
              </a:rPr>
              <a:t>(19BD1A050A)</a:t>
            </a:r>
            <a:endParaRPr lang="en-IN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IN" sz="1800" dirty="0" smtClean="0">
                <a:solidFill>
                  <a:schemeClr val="bg1"/>
                </a:solidFill>
                <a:sym typeface="+mn-ea"/>
              </a:rPr>
              <a:t>C. </a:t>
            </a:r>
            <a:r>
              <a:rPr lang="en-IN" sz="1800" dirty="0" err="1" smtClean="0">
                <a:solidFill>
                  <a:schemeClr val="bg1"/>
                </a:solidFill>
                <a:sym typeface="+mn-ea"/>
              </a:rPr>
              <a:t>Aneesh</a:t>
            </a:r>
            <a:r>
              <a:rPr lang="en-IN" sz="1800" dirty="0" smtClean="0">
                <a:solidFill>
                  <a:schemeClr val="bg1"/>
                </a:solidFill>
                <a:sym typeface="+mn-ea"/>
              </a:rPr>
              <a:t> Krishna Rao</a:t>
            </a:r>
            <a:r>
              <a:rPr lang="en-US" altLang="en-IN" sz="1800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IN" sz="1800" dirty="0" smtClean="0">
                <a:solidFill>
                  <a:schemeClr val="bg1"/>
                </a:solidFill>
                <a:sym typeface="+mn-ea"/>
              </a:rPr>
              <a:t>(19BD1A050H)</a:t>
            </a:r>
            <a:endParaRPr lang="en-IN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IN" sz="1800" dirty="0" smtClean="0">
                <a:solidFill>
                  <a:schemeClr val="bg1"/>
                </a:solidFill>
                <a:sym typeface="+mn-ea"/>
              </a:rPr>
              <a:t>B. Sharan Kumar </a:t>
            </a:r>
            <a:r>
              <a:rPr lang="en-US" altLang="en-IN" sz="1800" dirty="0" smtClean="0">
                <a:solidFill>
                  <a:schemeClr val="bg1"/>
                </a:solidFill>
                <a:sym typeface="+mn-ea"/>
              </a:rPr>
              <a:t>          </a:t>
            </a:r>
            <a:r>
              <a:rPr lang="en-IN" sz="1800" dirty="0" smtClean="0">
                <a:solidFill>
                  <a:schemeClr val="bg1"/>
                </a:solidFill>
                <a:sym typeface="+mn-ea"/>
              </a:rPr>
              <a:t>(19BD1A0507)</a:t>
            </a:r>
            <a:endParaRPr lang="en-IN" sz="1800" dirty="0" smtClean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IN" sz="1800" dirty="0" smtClean="0">
                <a:solidFill>
                  <a:schemeClr val="bg1"/>
                </a:solidFill>
                <a:sym typeface="+mn-ea"/>
              </a:rPr>
              <a:t>G. </a:t>
            </a:r>
            <a:r>
              <a:rPr lang="en-IN" sz="1800" dirty="0" err="1" smtClean="0">
                <a:solidFill>
                  <a:schemeClr val="bg1"/>
                </a:solidFill>
                <a:sym typeface="+mn-ea"/>
              </a:rPr>
              <a:t>Ajith</a:t>
            </a:r>
            <a:r>
              <a:rPr lang="en-IN" sz="1800" dirty="0">
                <a:solidFill>
                  <a:schemeClr val="bg1"/>
                </a:solidFill>
                <a:sym typeface="+mn-ea"/>
              </a:rPr>
              <a:t> Reddy</a:t>
            </a:r>
            <a:r>
              <a:rPr lang="en-US" altLang="en-IN" sz="1800" dirty="0">
                <a:solidFill>
                  <a:schemeClr val="bg1"/>
                </a:solidFill>
                <a:sym typeface="+mn-ea"/>
              </a:rPr>
              <a:t>	          </a:t>
            </a:r>
            <a:r>
              <a:rPr lang="en-IN" sz="1800" dirty="0">
                <a:solidFill>
                  <a:schemeClr val="bg1"/>
                </a:solidFill>
                <a:sym typeface="+mn-ea"/>
              </a:rPr>
              <a:t>(</a:t>
            </a:r>
            <a:r>
              <a:rPr lang="en-IN" sz="1800" dirty="0" smtClean="0">
                <a:solidFill>
                  <a:schemeClr val="bg1"/>
                </a:solidFill>
                <a:sym typeface="+mn-ea"/>
              </a:rPr>
              <a:t>19BD1A050N)</a:t>
            </a:r>
            <a:endParaRPr lang="en-IN" sz="1800" dirty="0">
              <a:solidFill>
                <a:schemeClr val="bg1"/>
              </a:solidFill>
            </a:endParaRPr>
          </a:p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52400" y="5410200"/>
            <a:ext cx="4712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under the guidance of </a:t>
            </a:r>
            <a:endParaRPr lang="en-US" sz="1600">
              <a:solidFill>
                <a:schemeClr val="bg1"/>
              </a:solidFill>
            </a:endParaRPr>
          </a:p>
          <a:p>
            <a:pPr algn="ctr"/>
            <a:r>
              <a:rPr lang="en-US" sz="1800" b="1">
                <a:solidFill>
                  <a:schemeClr val="bg1"/>
                </a:solidFill>
              </a:rPr>
              <a:t>Dr. M SRINADH SWAMY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endParaRPr lang="en-US" sz="2400" b="1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Asst Prof., CSE Dept.</a:t>
            </a:r>
            <a:endParaRPr 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685800"/>
            <a:ext cx="868680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Decision Trees</a:t>
            </a:r>
            <a:endParaRPr lang="en-US" sz="2000" b="1" dirty="0" smtClean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decision tree splits the data </a:t>
            </a:r>
            <a:r>
              <a:rPr lang="en-US" dirty="0" smtClean="0"/>
              <a:t>into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smaller parts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Performs classification or regression by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recursively asking true or false questions.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000" b="1" dirty="0" smtClean="0"/>
              <a:t>Random Forest</a:t>
            </a:r>
            <a:endParaRPr lang="en-US" sz="2000" b="1" dirty="0" smtClean="0"/>
          </a:p>
          <a:p>
            <a:endParaRPr lang="en-US" sz="20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consists of many decision </a:t>
            </a:r>
            <a:r>
              <a:rPr lang="en-US" dirty="0" smtClean="0"/>
              <a:t>trees 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</a:t>
            </a:r>
            <a:r>
              <a:rPr lang="en-US" dirty="0"/>
              <a:t>the decision trees try to predict the </a:t>
            </a:r>
            <a:r>
              <a:rPr lang="en-US" dirty="0" smtClean="0"/>
              <a:t>class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label using feature randomness and bagging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class label with majority of votes is taken.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91" y="1143000"/>
            <a:ext cx="3460765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91" y="3962400"/>
            <a:ext cx="3460765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8600" y="457200"/>
            <a:ext cx="8763000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 </a:t>
            </a:r>
            <a:r>
              <a:rPr lang="en-US" sz="2000" b="1" dirty="0"/>
              <a:t>N</a:t>
            </a:r>
            <a:r>
              <a:rPr lang="en-US" sz="2000" b="1" dirty="0" smtClean="0"/>
              <a:t>aive </a:t>
            </a:r>
            <a:r>
              <a:rPr lang="en-US" sz="2000" b="1" dirty="0"/>
              <a:t>B</a:t>
            </a:r>
            <a:r>
              <a:rPr lang="en-US" sz="2000" b="1" dirty="0" smtClean="0"/>
              <a:t>ayes </a:t>
            </a:r>
            <a:endParaRPr lang="en-US" sz="2000" b="1" dirty="0" smtClean="0"/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predicts the class label using </a:t>
            </a:r>
            <a:r>
              <a:rPr lang="en-US" dirty="0" smtClean="0"/>
              <a:t>probabilities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    of  independent </a:t>
            </a:r>
            <a:r>
              <a:rPr lang="en-US" dirty="0"/>
              <a:t>events which are </a:t>
            </a:r>
            <a:r>
              <a:rPr lang="en-US" dirty="0" smtClean="0"/>
              <a:t>unrelated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    to </a:t>
            </a:r>
            <a:r>
              <a:rPr lang="en-US" dirty="0"/>
              <a:t>each other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r>
              <a:rPr lang="en-US" sz="2000" b="1" dirty="0"/>
              <a:t>C</a:t>
            </a:r>
            <a:r>
              <a:rPr lang="en-US" sz="2000" b="1" dirty="0" smtClean="0"/>
              <a:t>onvolutional </a:t>
            </a:r>
            <a:r>
              <a:rPr lang="en-US" sz="2000" b="1" dirty="0"/>
              <a:t>N</a:t>
            </a:r>
            <a:r>
              <a:rPr lang="en-US" sz="2000" b="1" dirty="0" smtClean="0"/>
              <a:t>eural Networks (CNN)</a:t>
            </a:r>
            <a:endParaRPr lang="en-US" b="1" dirty="0" smtClean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>
                <a:sym typeface="+mn-ea"/>
              </a:rPr>
              <a:t>A Neural Network based architecture.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Images are given as input restoring the </a:t>
            </a:r>
            <a:r>
              <a:rPr lang="en-US" dirty="0" err="1" smtClean="0">
                <a:sym typeface="+mn-ea"/>
              </a:rPr>
              <a:t>spacial</a:t>
            </a:r>
            <a:r>
              <a:rPr lang="en-US" dirty="0" smtClean="0">
                <a:sym typeface="+mn-ea"/>
              </a:rPr>
              <a:t> </a:t>
            </a:r>
            <a:r>
              <a:rPr lang="en-US" dirty="0">
                <a:sym typeface="+mn-ea"/>
              </a:rPr>
              <a:t>structure.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+mn-ea"/>
              </a:rPr>
              <a:t>Features of  </a:t>
            </a:r>
            <a:r>
              <a:rPr lang="en-US" dirty="0">
                <a:sym typeface="+mn-ea"/>
              </a:rPr>
              <a:t>healthy brain tissues and </a:t>
            </a:r>
            <a:r>
              <a:rPr lang="en-US" dirty="0" err="1">
                <a:sym typeface="+mn-ea"/>
              </a:rPr>
              <a:t>tumour</a:t>
            </a:r>
            <a:r>
              <a:rPr lang="en-US" dirty="0">
                <a:sym typeface="+mn-ea"/>
              </a:rPr>
              <a:t> tissues are extracted at every hidden layer using </a:t>
            </a:r>
            <a:r>
              <a:rPr lang="en-US" dirty="0" err="1">
                <a:sym typeface="+mn-ea"/>
              </a:rPr>
              <a:t>kernals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The layers mainly present are convolutional, </a:t>
            </a:r>
            <a:r>
              <a:rPr lang="en-US" dirty="0" err="1">
                <a:sym typeface="+mn-ea"/>
              </a:rPr>
              <a:t>ReLu</a:t>
            </a:r>
            <a:r>
              <a:rPr lang="en-US" dirty="0">
                <a:sym typeface="+mn-ea"/>
              </a:rPr>
              <a:t>, Pooling and fully connected</a:t>
            </a:r>
            <a:r>
              <a:rPr lang="en-US" dirty="0" smtClean="0">
                <a:sym typeface="+mn-ea"/>
              </a:rPr>
              <a:t>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+mn-ea"/>
              </a:rPr>
              <a:t>CNN identifies the features and predicts the severity of  the tumor in the MRI image of a brain.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90600"/>
            <a:ext cx="3378200" cy="1136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669464"/>
            <a:ext cx="60985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55" y="353695"/>
            <a:ext cx="8155305" cy="4020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650" y="488989"/>
            <a:ext cx="85344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SYSTEM </a:t>
            </a:r>
            <a:r>
              <a:rPr lang="en-US" sz="2800" b="1" dirty="0" smtClean="0">
                <a:solidFill>
                  <a:schemeClr val="accent1"/>
                </a:solidFill>
              </a:rPr>
              <a:t>DESIGN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endParaRPr lang="en-US" sz="2800" b="1" dirty="0" smtClean="0">
              <a:solidFill>
                <a:schemeClr val="accent1"/>
              </a:solidFill>
            </a:endParaRPr>
          </a:p>
          <a:p>
            <a:r>
              <a:rPr lang="en-US" sz="2000" b="1" dirty="0" smtClean="0">
                <a:solidFill>
                  <a:schemeClr val="tx2"/>
                </a:solidFill>
              </a:rPr>
              <a:t>Architecture Diagram</a:t>
            </a:r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8021955" cy="400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8335" y="809655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Use-case diagram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6563" y="240268"/>
            <a:ext cx="4302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UML Diagrams</a:t>
            </a:r>
            <a:endParaRPr lang="en-US" sz="2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53116"/>
            <a:ext cx="6477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430079"/>
            <a:ext cx="6248400" cy="44816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8591" y="400891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Sequence diagram</a:t>
            </a:r>
            <a:endParaRPr 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524470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Class Diagram</a:t>
            </a:r>
            <a:endParaRPr lang="en-US" sz="2000" b="1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05235"/>
            <a:ext cx="6855241" cy="451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IMPLEMENTATION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605" y="1412368"/>
            <a:ext cx="3448493" cy="203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112379" y="3505200"/>
            <a:ext cx="1579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Class Distribution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66800"/>
            <a:ext cx="3322147" cy="21974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468452" y="3351311"/>
            <a:ext cx="1986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Epochs vs Loss Graph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932" y="3834242"/>
            <a:ext cx="3322147" cy="23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930645" y="6250843"/>
            <a:ext cx="2335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Epochs vs Accuracy Graph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609601"/>
            <a:ext cx="367284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219200" y="3834809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Confusion Matrix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724400" y="5410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Comparison of Models on Accuracy</a:t>
            </a:r>
            <a:endParaRPr lang="en-US" sz="1400" dirty="0"/>
          </a:p>
          <a:p>
            <a:r>
              <a:rPr lang="en-US" sz="1400" dirty="0"/>
              <a:t> 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438400"/>
            <a:ext cx="4525010" cy="28530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9" y="609600"/>
            <a:ext cx="480410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18092" y="3008262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GUI Stage 1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308951"/>
            <a:ext cx="4419600" cy="24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122722" y="5943600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GUI Stage 2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800" b="1" dirty="0" smtClean="0">
                <a:solidFill>
                  <a:schemeClr val="accent1"/>
                </a:solidFill>
                <a:latin typeface="+mn-lt"/>
              </a:rPr>
              <a:t>CONTENTS</a:t>
            </a:r>
            <a:endParaRPr lang="en-IN" alt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914400" y="1415896"/>
            <a:ext cx="7924797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Felix Titling" panose="04060505060202020A04" pitchFamily="82" charset="0"/>
                <a:ea typeface="Gadugi" panose="020B0502040204020203" pitchFamily="34" charset="0"/>
              </a:rPr>
              <a:t>Abstract</a:t>
            </a:r>
            <a:endParaRPr lang="en-US" altLang="en-US" sz="2000" b="1" dirty="0">
              <a:latin typeface="Felix Titling" panose="04060505060202020A04" pitchFamily="82" charset="0"/>
              <a:ea typeface="Gadugi" panose="020B0502040204020203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Felix Titling" panose="04060505060202020A04" pitchFamily="82" charset="0"/>
                <a:ea typeface="Gadugi" panose="020B0502040204020203" pitchFamily="34" charset="0"/>
              </a:rPr>
              <a:t>Introduction</a:t>
            </a:r>
            <a:endParaRPr lang="en-US" altLang="en-US" sz="2000" b="1" dirty="0" smtClean="0">
              <a:latin typeface="Felix Titling" panose="04060505060202020A04" pitchFamily="82" charset="0"/>
              <a:ea typeface="Gadugi" panose="020B0502040204020203" pitchFamily="34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Goudy Old Style" panose="02020502050305020303" pitchFamily="18" charset="0"/>
              </a:rPr>
              <a:t>SOFTWARE REQUIREMENTS </a:t>
            </a:r>
            <a:r>
              <a:rPr lang="en-US" altLang="en-US" sz="2000" b="1" dirty="0" smtClean="0">
                <a:latin typeface="Goudy Old Style" panose="02020502050305020303" pitchFamily="18" charset="0"/>
              </a:rPr>
              <a:t>SPECIFICATIONS</a:t>
            </a:r>
            <a:endParaRPr lang="en-US" altLang="en-US" sz="2000" b="1" dirty="0">
              <a:latin typeface="Goudy Old Style" panose="02020502050305020303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LITERATURE SURVEY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SYSTEM </a:t>
            </a:r>
            <a:r>
              <a:rPr lang="en-US" altLang="en-US" sz="2000" b="1" dirty="0" smtClean="0">
                <a:latin typeface="Goudy Old Style" panose="02020502050305020303" pitchFamily="18" charset="0"/>
              </a:rPr>
              <a:t>DESIGN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  IMPLEMENTATION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  TESTING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  CONCLUSION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  FUTURE ENHANCEMENTS</a:t>
            </a:r>
            <a:endParaRPr lang="en-US" altLang="en-US" sz="2000" b="1" dirty="0" smtClean="0">
              <a:latin typeface="Goudy Old Style" panose="02020502050305020303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Goudy Old Style" panose="02020502050305020303" pitchFamily="18" charset="0"/>
              </a:rPr>
              <a:t>  REFERENCES</a:t>
            </a:r>
            <a:endParaRPr lang="en-US" altLang="en-US" sz="2000" b="1" dirty="0">
              <a:latin typeface="Goudy Old Style" panose="0202050205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63" y="1295400"/>
            <a:ext cx="5096687" cy="160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44530"/>
            <a:ext cx="5073650" cy="150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00400" y="5515261"/>
            <a:ext cx="26444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Predictions </a:t>
            </a:r>
            <a:r>
              <a:rPr lang="en-US" sz="1600" dirty="0"/>
              <a:t>on Test Images</a:t>
            </a:r>
            <a:endParaRPr lang="en-US" sz="1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2" y="3444530"/>
            <a:ext cx="1635959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92" y="1295400"/>
            <a:ext cx="1721313" cy="1601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TESTING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40790"/>
            <a:ext cx="5897245" cy="4042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133600" y="5486400"/>
            <a:ext cx="495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case scenario for Brain Tumor Prediction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775" cy="84328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CONCLUSION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117600"/>
            <a:ext cx="74295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Researchers proposed an algorithm for brain tumor prediction and evaluated different models based on their performance and latency.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Logistic regression yielded unsatisfactory results for 2D matrix images.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Decision trees showed slightly higher accuracy, while random forest performed better due to its built-in feature selection, random subspace method, and bagging techniques.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Naive Bayes had the least accuracy due to its assumption of feature independence.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overcome these limitations, a Convolutional Neural Network (CNN) was proposed and achieved an impressive accuracy of 90%.</a:t>
            </a:r>
            <a:endParaRPr lang="en-US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dirty="0"/>
              <a:t>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CNN's advantages include feature parameter sharing and dimensionality reduction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FUTURE ENHANCEMENTS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1441669"/>
            <a:ext cx="7848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Increased dataset size: Better accuracy can be achieved by increasing the size of the dataset used for training the algorithm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Combining models: Combining different models together can result in a more accurate overall model for brain tumor prediction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GUI enhancements: Improving the Graphical User Interface (GUI) can provide additional information and features based on user requirements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Precise tumor location and pixel data: Enhancing the Convolutional Neural Network (CNN) can provide more precise information about the tumor's location and pixel data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Image </a:t>
            </a:r>
            <a:r>
              <a:rPr lang="en-US" dirty="0"/>
              <a:t>segmentation techniques like thresholding or deep learning-based methods can be employed for this purpose.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9900" y="1417638"/>
            <a:ext cx="836400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/>
              <a:t>[1] Kavitha</a:t>
            </a:r>
            <a:r>
              <a:rPr lang="en-US" dirty="0"/>
              <a:t> </a:t>
            </a:r>
            <a:r>
              <a:rPr lang="en-US" dirty="0" err="1" smtClean="0"/>
              <a:t>Angamuthu</a:t>
            </a:r>
            <a:r>
              <a:rPr lang="en-US" dirty="0" smtClean="0"/>
              <a:t> </a:t>
            </a:r>
            <a:r>
              <a:rPr lang="en-US" dirty="0" err="1"/>
              <a:t>Rajasekaran</a:t>
            </a:r>
            <a:r>
              <a:rPr lang="en-US" dirty="0"/>
              <a:t> and </a:t>
            </a:r>
            <a:r>
              <a:rPr lang="en-US" dirty="0" err="1"/>
              <a:t>Chellamuthu</a:t>
            </a:r>
            <a:r>
              <a:rPr lang="en-US" dirty="0"/>
              <a:t> </a:t>
            </a:r>
            <a:r>
              <a:rPr lang="en-US" dirty="0" err="1"/>
              <a:t>Chinna</a:t>
            </a:r>
            <a:r>
              <a:rPr lang="en-US" dirty="0"/>
              <a:t> </a:t>
            </a:r>
            <a:r>
              <a:rPr lang="en-US" dirty="0" err="1"/>
              <a:t>Gounder</a:t>
            </a:r>
            <a:r>
              <a:rPr lang="en-US" dirty="0"/>
              <a:t> Advanced Brain </a:t>
            </a:r>
            <a:r>
              <a:rPr lang="en-US" dirty="0" err="1"/>
              <a:t>Tumour</a:t>
            </a:r>
            <a:r>
              <a:rPr lang="en-US" dirty="0"/>
              <a:t> </a:t>
            </a:r>
            <a:r>
              <a:rPr lang="en-US" dirty="0" smtClean="0"/>
              <a:t> Segmentation </a:t>
            </a:r>
            <a:r>
              <a:rPr lang="en-US" dirty="0"/>
              <a:t>from MRI Images, 2018. </a:t>
            </a: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[2] G</a:t>
            </a:r>
            <a:r>
              <a:rPr lang="en-US" dirty="0"/>
              <a:t>. </a:t>
            </a:r>
            <a:r>
              <a:rPr lang="en-US" dirty="0" err="1"/>
              <a:t>Cinarer</a:t>
            </a:r>
            <a:r>
              <a:rPr lang="en-US" dirty="0"/>
              <a:t> and B. G. </a:t>
            </a:r>
            <a:r>
              <a:rPr lang="en-US" dirty="0" err="1"/>
              <a:t>Emiroglu</a:t>
            </a:r>
            <a:r>
              <a:rPr lang="en-US" dirty="0"/>
              <a:t>, "Classification of Brain Tumors by Machine Learning Algorithms", 	3rd International Symposium on Multidisciplinary Studies and Innovative Technologies (</a:t>
            </a:r>
            <a:r>
              <a:rPr lang="en-US" dirty="0" smtClean="0"/>
              <a:t>ISMSIT) 2019</a:t>
            </a:r>
            <a:r>
              <a:rPr lang="en-US" dirty="0"/>
              <a:t>. </a:t>
            </a: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[3] Mahmoud </a:t>
            </a:r>
            <a:r>
              <a:rPr lang="en-US" dirty="0"/>
              <a:t>Khaled </a:t>
            </a:r>
            <a:r>
              <a:rPr lang="en-US" dirty="0" err="1"/>
              <a:t>Abd-Ellah</a:t>
            </a:r>
            <a:r>
              <a:rPr lang="en-US" dirty="0"/>
              <a:t> et al., "A review on brain tumor diagnosis from MRI images: Practical 	implications key achievements and lessons learned", Magnetic resonance </a:t>
            </a:r>
            <a:r>
              <a:rPr lang="en-US" dirty="0" smtClean="0"/>
              <a:t>imaging,</a:t>
            </a:r>
            <a:r>
              <a:rPr lang="en-US" dirty="0"/>
              <a:t> </a:t>
            </a:r>
            <a:r>
              <a:rPr lang="en-US" dirty="0" smtClean="0"/>
              <a:t>2019</a:t>
            </a:r>
            <a:r>
              <a:rPr lang="en-US" dirty="0"/>
              <a:t>.</a:t>
            </a:r>
            <a:endParaRPr lang="en-US" dirty="0"/>
          </a:p>
          <a:p>
            <a:pPr algn="just"/>
            <a:r>
              <a:rPr lang="en-US" dirty="0"/>
              <a:t> 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[4] Zhang</a:t>
            </a:r>
            <a:r>
              <a:rPr lang="en-US" dirty="0"/>
              <a:t>, J., Sui, D., &amp; Yang, L. (2021). A review on brain tumor diagnosis using machine learning techniques. Frontiers in Computational Neuroscience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n-lt"/>
              </a:rPr>
              <a:t>REFERENCES</a:t>
            </a:r>
            <a:endParaRPr lang="en-US" sz="2800" b="1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chemeClr val="accent1"/>
                </a:solidFill>
                <a:latin typeface="+mn-lt"/>
              </a:rPr>
              <a:t>ABSTRACT</a:t>
            </a:r>
            <a:endParaRPr lang="en-US" alt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38200" y="1295400"/>
            <a:ext cx="7254240" cy="4831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en-US" sz="2000" b="1">
                <a:solidFill>
                  <a:schemeClr val="accent1"/>
                </a:solidFill>
              </a:rPr>
              <a:t>Context</a:t>
            </a:r>
            <a:r>
              <a:rPr lang="en-US" b="1">
                <a:solidFill>
                  <a:schemeClr val="accent1"/>
                </a:solidFill>
              </a:rPr>
              <a:t>:</a:t>
            </a:r>
            <a:r>
              <a:rPr lang="en-US"/>
              <a:t> Brain tumor prediction is a challenging task in medical image processing due to the difficulty in accurately classifying tumors compared to normal tissues.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 b="1">
                <a:solidFill>
                  <a:schemeClr val="accent1"/>
                </a:solidFill>
              </a:rPr>
              <a:t>Objective: </a:t>
            </a:r>
            <a:r>
              <a:rPr lang="en-US"/>
              <a:t>The objective of the project is to develop a more accurate brain tumor prediction model by comparing different classifiers (logistic regression, random forest, decision tree, Naïve Bayes) with a CNN algorithm.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 b="1">
                <a:solidFill>
                  <a:schemeClr val="accent1"/>
                </a:solidFill>
              </a:rPr>
              <a:t>Method:</a:t>
            </a:r>
            <a:r>
              <a:rPr lang="en-US"/>
              <a:t> Various classifiers were evaluated, but to overcome limitations, a CNN model using Keras and TensorFlow was selected. The CNN architecture enables pattern recognition in raw images for improved tumor classification.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 b="1">
                <a:solidFill>
                  <a:schemeClr val="accent1"/>
                </a:solidFill>
              </a:rPr>
              <a:t>Result:</a:t>
            </a:r>
            <a:r>
              <a:rPr lang="en-US"/>
              <a:t> The project aims to demonstrate the superior accuracy of the CNN model compared to other classifiers, showcasing the potential of CNNs in accurate brain tumor prediction.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20107" y="228600"/>
            <a:ext cx="8099577" cy="484632"/>
          </a:xfrm>
        </p:spPr>
        <p:txBody>
          <a:bodyPr>
            <a:noAutofit/>
          </a:bodyPr>
          <a:lstStyle/>
          <a:p>
            <a:br>
              <a:rPr lang="en-US" altLang="en-US" sz="32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US" altLang="en-US" sz="2800" b="1" dirty="0" smtClean="0">
                <a:solidFill>
                  <a:schemeClr val="accent1"/>
                </a:solidFill>
                <a:latin typeface="+mn-lt"/>
              </a:rPr>
              <a:t>INTRODUCTION</a:t>
            </a:r>
            <a:endParaRPr lang="en-US" altLang="en-US" sz="28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143000"/>
            <a:ext cx="6477000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Overview</a:t>
            </a:r>
            <a:endParaRPr lang="en-US" b="1" dirty="0" smtClean="0">
              <a:solidFill>
                <a:schemeClr val="accent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idea of our </a:t>
            </a:r>
            <a:r>
              <a:rPr lang="en-US" dirty="0" smtClean="0"/>
              <a:t>project: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redict </a:t>
            </a:r>
            <a:r>
              <a:rPr lang="en-US" dirty="0">
                <a:solidFill>
                  <a:schemeClr val="accent1"/>
                </a:solidFill>
              </a:rPr>
              <a:t>the tumor in the brain.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There are 3 types of tumors, they are</a:t>
            </a:r>
            <a:endParaRPr lang="en-US" dirty="0"/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Glioma.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Meningioma.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Pituitary.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592" y="3810000"/>
            <a:ext cx="4596147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introBra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066800"/>
            <a:ext cx="2150745" cy="2490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838200"/>
            <a:ext cx="6858000" cy="4861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Tumors can be classified using machine learning models like: 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Decision Trees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Random Forest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Naive Bayes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Convolutional neural network(CNN)</a:t>
            </a:r>
            <a:endParaRPr lang="en-US" sz="2000" dirty="0"/>
          </a:p>
          <a:p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CNN is expected to be the most accurate among these models [2].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" y="762000"/>
            <a:ext cx="891540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ym typeface="+mn-ea"/>
              </a:rPr>
              <a:t>    </a:t>
            </a:r>
            <a:r>
              <a:rPr lang="en-US" sz="2000" b="1" dirty="0" smtClean="0">
                <a:solidFill>
                  <a:schemeClr val="accent1"/>
                </a:solidFill>
                <a:sym typeface="+mn-ea"/>
              </a:rPr>
              <a:t>Problems </a:t>
            </a:r>
            <a:r>
              <a:rPr lang="en-US" sz="2000" b="1" dirty="0">
                <a:solidFill>
                  <a:schemeClr val="accent1"/>
                </a:solidFill>
                <a:sym typeface="+mn-ea"/>
              </a:rPr>
              <a:t>with existing </a:t>
            </a:r>
            <a:r>
              <a:rPr lang="en-US" sz="2000" b="1" dirty="0" smtClean="0">
                <a:solidFill>
                  <a:schemeClr val="accent1"/>
                </a:solidFill>
                <a:sym typeface="+mn-ea"/>
              </a:rPr>
              <a:t>system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ym typeface="+mn-ea"/>
              </a:rPr>
              <a:t>Logistic Regression is a single layer structure and hence can’t </a:t>
            </a:r>
            <a:r>
              <a:rPr lang="en-US" dirty="0">
                <a:sym typeface="+mn-ea"/>
              </a:rPr>
              <a:t>decipher </a:t>
            </a:r>
            <a:r>
              <a:rPr lang="en-US" dirty="0" smtClean="0">
                <a:sym typeface="+mn-ea"/>
              </a:rPr>
              <a:t>features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+mn-ea"/>
              </a:rPr>
              <a:t>Naïve </a:t>
            </a:r>
            <a:r>
              <a:rPr lang="en-US" dirty="0">
                <a:sym typeface="+mn-ea"/>
              </a:rPr>
              <a:t>Bayes gives the least accuracy because it assumes that all features are </a:t>
            </a:r>
            <a:r>
              <a:rPr lang="en-US" dirty="0" smtClean="0">
                <a:sym typeface="+mn-ea"/>
              </a:rPr>
              <a:t>independent.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trees </a:t>
            </a:r>
            <a:r>
              <a:rPr lang="en-US" dirty="0" smtClean="0"/>
              <a:t>won’t </a:t>
            </a:r>
            <a:r>
              <a:rPr lang="en-US" dirty="0"/>
              <a:t>consider the inter feature relationship, therefore results may not be great.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lacks the flexibility for feature processing and modeling. We have to automate the feature selections which can be tedious.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    </a:t>
            </a:r>
            <a:r>
              <a:rPr lang="en-US" sz="2000" b="1" dirty="0" smtClean="0">
                <a:solidFill>
                  <a:schemeClr val="accent1"/>
                </a:solidFill>
              </a:rPr>
              <a:t>Proposed system</a:t>
            </a:r>
            <a:endParaRPr lang="en-US" b="1" dirty="0" smtClean="0">
              <a:solidFill>
                <a:schemeClr val="accent1"/>
              </a:solidFill>
            </a:endParaRP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State-of-the-art Convolutional Neural Network (CNN) is used for prediction.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models include Naive Bayes, decision trees, random forests, logistic </a:t>
            </a:r>
            <a:r>
              <a:rPr lang="en-US" dirty="0" smtClean="0"/>
              <a:t>regression for prediction and are compared with CNN [4].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609600"/>
            <a:ext cx="8458200" cy="584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SOFTWARE REQUIREMENT SPECIFICATIONS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endParaRPr lang="en-US" b="1" dirty="0" smtClean="0"/>
          </a:p>
          <a:p>
            <a:r>
              <a:rPr lang="en-US" sz="2000" b="1" dirty="0" smtClean="0"/>
              <a:t>Functional </a:t>
            </a:r>
            <a:r>
              <a:rPr lang="en-US" sz="2000" b="1" dirty="0" smtClean="0"/>
              <a:t>Requirements</a:t>
            </a:r>
            <a:endParaRPr lang="en-US" sz="2000" b="1" dirty="0" smtClean="0"/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Upload </a:t>
            </a:r>
            <a:r>
              <a:rPr lang="en-US" dirty="0"/>
              <a:t>the MRI images of brain from local device.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View results consisting of details about brain tumor.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Understand </a:t>
            </a:r>
            <a:r>
              <a:rPr lang="en-US" dirty="0"/>
              <a:t>the severity of tumor based on different deep learning models.</a:t>
            </a:r>
            <a:endParaRPr lang="en-US" dirty="0"/>
          </a:p>
          <a:p>
            <a:endParaRPr lang="en-US" dirty="0"/>
          </a:p>
          <a:p>
            <a:r>
              <a:rPr lang="en-US" sz="2000" b="1" dirty="0" smtClean="0"/>
              <a:t>Non-Functional </a:t>
            </a:r>
            <a:r>
              <a:rPr lang="en-US" sz="2000" b="1" dirty="0"/>
              <a:t>Requirements</a:t>
            </a:r>
            <a:endParaRPr lang="en-US" sz="2000" dirty="0"/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Reliability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Adaptability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Usability</a:t>
            </a:r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7837" y="672405"/>
            <a:ext cx="8534400" cy="546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sym typeface="+mn-ea"/>
              </a:rPr>
              <a:t>SYSTEM REQUIREMENT SPECIFICATIONS</a:t>
            </a:r>
            <a:endParaRPr lang="en-US" sz="32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Software </a:t>
            </a:r>
            <a:r>
              <a:rPr lang="en-US" sz="2000" b="1" dirty="0"/>
              <a:t>Requirements</a:t>
            </a:r>
            <a:endParaRPr lang="en-US" sz="2000" dirty="0"/>
          </a:p>
          <a:p>
            <a:r>
              <a:rPr lang="en-US" dirty="0"/>
              <a:t> 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Windows 10 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(version 3.7.3)  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Anaconda version (version 2022.03)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 (version v6.5.4)</a:t>
            </a:r>
            <a:endParaRPr lang="en-US" dirty="0"/>
          </a:p>
          <a:p>
            <a:r>
              <a:rPr lang="en-US" dirty="0"/>
              <a:t> </a:t>
            </a:r>
            <a:endParaRPr lang="en-US" dirty="0"/>
          </a:p>
          <a:p>
            <a:r>
              <a:rPr lang="en-US" sz="2000" b="1" dirty="0" smtClean="0"/>
              <a:t>Hardware </a:t>
            </a:r>
            <a:r>
              <a:rPr lang="en-US" sz="2000" b="1" dirty="0" smtClean="0"/>
              <a:t>Requirements</a:t>
            </a:r>
            <a:endParaRPr lang="en-US" sz="2000" b="1" dirty="0" smtClean="0"/>
          </a:p>
          <a:p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Intel Core i5 processor 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64-bit, quad-core processor </a:t>
            </a:r>
            <a:endParaRPr lang="en-US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RAM: min 4 GB </a:t>
            </a:r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76652" y="1371585"/>
            <a:ext cx="3733800" cy="399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Libraries</a:t>
            </a:r>
            <a:endParaRPr lang="en-US" sz="2000" b="1" dirty="0"/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Pandas,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Seaborn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OpenCV</a:t>
            </a:r>
            <a:r>
              <a:rPr lang="en-US" dirty="0"/>
              <a:t>,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Itertools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71377" y="532655"/>
            <a:ext cx="8305800" cy="58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LITERATURE </a:t>
            </a:r>
            <a:r>
              <a:rPr lang="en-US" sz="2800" b="1" dirty="0" smtClean="0">
                <a:solidFill>
                  <a:schemeClr val="accent1"/>
                </a:solidFill>
              </a:rPr>
              <a:t>SURVEY</a:t>
            </a:r>
            <a:endParaRPr lang="en-US" sz="2800" b="1" dirty="0" smtClean="0">
              <a:solidFill>
                <a:schemeClr val="accent1"/>
              </a:solidFill>
            </a:endParaRPr>
          </a:p>
          <a:p>
            <a:pPr algn="ctr"/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Typical Machine Learning models mentioned above can be used for image analysis but can’t produce efficient results.[1]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 feature extractions.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Deep Learning does feature extraction for us.[3]</a:t>
            </a:r>
            <a:endParaRPr lang="en-US" dirty="0" smtClean="0"/>
          </a:p>
          <a:p>
            <a:endParaRPr lang="en-US" i="1" dirty="0"/>
          </a:p>
          <a:p>
            <a:r>
              <a:rPr lang="en-US" b="1" dirty="0" smtClean="0">
                <a:solidFill>
                  <a:schemeClr val="accent1"/>
                </a:solidFill>
              </a:rPr>
              <a:t>SOME TYPICAL ML MODELS</a:t>
            </a:r>
            <a:endParaRPr lang="en-US" b="1" dirty="0" smtClean="0">
              <a:solidFill>
                <a:schemeClr val="accent1"/>
              </a:solidFill>
            </a:endParaRPr>
          </a:p>
          <a:p>
            <a:endParaRPr lang="en-US" b="1" i="1" dirty="0"/>
          </a:p>
          <a:p>
            <a:r>
              <a:rPr lang="en-US" sz="2000" b="1" dirty="0" smtClean="0"/>
              <a:t>Logistic Regression</a:t>
            </a:r>
            <a:endParaRPr lang="en-US" sz="2000" b="1" dirty="0" smtClean="0"/>
          </a:p>
          <a:p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Binary class classifier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ccording </a:t>
            </a:r>
            <a:r>
              <a:rPr lang="en-US" dirty="0"/>
              <a:t>to the occurrence of a particular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    category </a:t>
            </a:r>
            <a:r>
              <a:rPr lang="en-US" dirty="0"/>
              <a:t>of data the outcomes are </a:t>
            </a:r>
            <a:r>
              <a:rPr lang="en-US" dirty="0" smtClean="0"/>
              <a:t>fixed.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Uses Sigmoid function (value ranges from 0 to 1)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28738"/>
            <a:ext cx="2667000" cy="2072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0</TotalTime>
  <Words>6564</Words>
  <Application>WPS Presentation</Application>
  <PresentationFormat>On-screen Show (4:3)</PresentationFormat>
  <Paragraphs>275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6" baseType="lpstr">
      <vt:lpstr>Arial</vt:lpstr>
      <vt:lpstr>SimSun</vt:lpstr>
      <vt:lpstr>Wingdings</vt:lpstr>
      <vt:lpstr>Wingdings 2</vt:lpstr>
      <vt:lpstr>Arial</vt:lpstr>
      <vt:lpstr>Calibri</vt:lpstr>
      <vt:lpstr>Goudy Old Style</vt:lpstr>
      <vt:lpstr>Dubai</vt:lpstr>
      <vt:lpstr>Yu Gothic UI</vt:lpstr>
      <vt:lpstr>Felix Titling</vt:lpstr>
      <vt:lpstr>Gadugi</vt:lpstr>
      <vt:lpstr>Arial Black</vt:lpstr>
      <vt:lpstr>Microsoft YaHei</vt:lpstr>
      <vt:lpstr>Arial Unicode MS</vt:lpstr>
      <vt:lpstr>Franklin Gothic Book</vt:lpstr>
      <vt:lpstr>Agency FB</vt:lpstr>
      <vt:lpstr>Arial Rounded MT Bold</vt:lpstr>
      <vt:lpstr>HP Simplified Jpan</vt:lpstr>
      <vt:lpstr>Gill Sans Ultra Bold Condensed</vt:lpstr>
      <vt:lpstr>Gill Sans MT</vt:lpstr>
      <vt:lpstr>Technic</vt:lpstr>
      <vt:lpstr>PowerPoint 演示文稿</vt:lpstr>
      <vt:lpstr>CONTENTS</vt:lpstr>
      <vt:lpstr>ABSTRACT</vt:lpstr>
      <vt:lpstr> 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IMPLEMENTATION</vt:lpstr>
      <vt:lpstr>PowerPoint 演示文稿</vt:lpstr>
      <vt:lpstr>PowerPoint 演示文稿</vt:lpstr>
      <vt:lpstr>PowerPoint 演示文稿</vt:lpstr>
      <vt:lpstr>TESTING</vt:lpstr>
      <vt:lpstr>CONCLUSION</vt:lpstr>
      <vt:lpstr>FUTURE ENHANCEMENTS</vt:lpstr>
      <vt:lpstr>REFERENCES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Surendra</dc:creator>
  <cp:lastModifiedBy>aneesh krishna</cp:lastModifiedBy>
  <cp:revision>209</cp:revision>
  <dcterms:created xsi:type="dcterms:W3CDTF">2019-07-07T14:22:00Z</dcterms:created>
  <dcterms:modified xsi:type="dcterms:W3CDTF">2023-06-29T02:53:02Z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6423B86F25D04F01BD37F87E29DD5EFB</vt:lpwstr>
  </property>
  <property fmtid="{D5CDD505-2E9C-101B-9397-08002B2CF9AE}" pid="3" name="KSOProductBuildVer">
    <vt:lpwstr>1033-11.2.0.11219</vt:lpwstr>
  </property>
</Properties>
</file>